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1"/>
  </p:notesMasterIdLst>
  <p:handoutMasterIdLst>
    <p:handoutMasterId r:id="rId22"/>
  </p:handoutMasterIdLst>
  <p:sldIdLst>
    <p:sldId id="1779" r:id="rId7"/>
    <p:sldId id="739" r:id="rId8"/>
    <p:sldId id="1783" r:id="rId9"/>
    <p:sldId id="1785" r:id="rId10"/>
    <p:sldId id="1786" r:id="rId11"/>
    <p:sldId id="1787" r:id="rId12"/>
    <p:sldId id="1789" r:id="rId13"/>
    <p:sldId id="1791" r:id="rId14"/>
    <p:sldId id="1792" r:id="rId15"/>
    <p:sldId id="1793" r:id="rId16"/>
    <p:sldId id="1794" r:id="rId17"/>
    <p:sldId id="1790" r:id="rId18"/>
    <p:sldId id="741" r:id="rId19"/>
    <p:sldId id="680" r:id="rId20"/>
  </p:sldIdLst>
  <p:sldSz cx="12196763" cy="6858000"/>
  <p:notesSz cx="6805613" cy="9939338"/>
  <p:custDataLst>
    <p:tags r:id="rId2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2022/10/21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97781" y="908720"/>
            <a:ext cx="6432978"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大模型与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分布式训练</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集中式通信方式 </a:t>
            </a:r>
            <a:r>
              <a:rPr kumimoji="1" lang="en-US" altLang="zh-CN" dirty="0"/>
              <a:t>(III)</a:t>
            </a:r>
            <a:r>
              <a:rPr kumimoji="1" lang="zh-CN" altLang="en-US" dirty="0"/>
              <a:t>：多对多 </a:t>
            </a:r>
            <a:r>
              <a:rPr kumimoji="1" lang="en-US" altLang="zh-CN" dirty="0"/>
              <a:t>Reduce</a:t>
            </a:r>
            <a:r>
              <a:rPr kumimoji="1" lang="zh-CN" altLang="en-US" dirty="0"/>
              <a:t> </a:t>
            </a:r>
            <a:r>
              <a:rPr kumimoji="1" lang="en-US" altLang="zh-CN" dirty="0"/>
              <a:t>Scatter</a:t>
            </a:r>
            <a:endParaRPr kumimoji="1" lang="zh-CN" altLang="en-US" dirty="0"/>
          </a:p>
        </p:txBody>
      </p:sp>
      <p:pic>
        <p:nvPicPr>
          <p:cNvPr id="2" name="图片 1">
            <a:extLst>
              <a:ext uri="{FF2B5EF4-FFF2-40B4-BE49-F238E27FC236}">
                <a16:creationId xmlns:a16="http://schemas.microsoft.com/office/drawing/2014/main" id="{74C5B473-0491-F846-AE99-05C2DE0AFF66}"/>
              </a:ext>
            </a:extLst>
          </p:cNvPr>
          <p:cNvPicPr>
            <a:picLocks noChangeAspect="1"/>
          </p:cNvPicPr>
          <p:nvPr/>
        </p:nvPicPr>
        <p:blipFill>
          <a:blip r:embed="rId2"/>
          <a:stretch>
            <a:fillRect/>
          </a:stretch>
        </p:blipFill>
        <p:spPr>
          <a:xfrm>
            <a:off x="4946253" y="4005064"/>
            <a:ext cx="6747419" cy="1800200"/>
          </a:xfrm>
          <a:prstGeom prst="rect">
            <a:avLst/>
          </a:prstGeom>
        </p:spPr>
      </p:pic>
      <p:sp>
        <p:nvSpPr>
          <p:cNvPr id="5" name="矩形 4">
            <a:extLst>
              <a:ext uri="{FF2B5EF4-FFF2-40B4-BE49-F238E27FC236}">
                <a16:creationId xmlns:a16="http://schemas.microsoft.com/office/drawing/2014/main" id="{B8148641-19EF-BD43-8E73-8D3C952D7F15}"/>
              </a:ext>
            </a:extLst>
          </p:cNvPr>
          <p:cNvSpPr/>
          <p:nvPr/>
        </p:nvSpPr>
        <p:spPr>
          <a:xfrm>
            <a:off x="650459" y="1551862"/>
            <a:ext cx="4151778" cy="1907638"/>
          </a:xfrm>
          <a:prstGeom prst="rect">
            <a:avLst/>
          </a:prstGeom>
        </p:spPr>
        <p:txBody>
          <a:bodyPr wrap="square">
            <a:spAutoFit/>
          </a:bodyPr>
          <a:lstStyle/>
          <a:p>
            <a:pPr>
              <a:lnSpc>
                <a:spcPct val="120000"/>
              </a:lnSpc>
            </a:pPr>
            <a:r>
              <a:rPr lang="en-US" altLang="zh-CN" sz="2000" dirty="0">
                <a:solidFill>
                  <a:srgbClr val="59595A"/>
                </a:solidFill>
                <a:latin typeface="+mj-ea"/>
                <a:ea typeface="+mj-ea"/>
              </a:rPr>
              <a:t>Reduce Scatter</a:t>
            </a:r>
            <a:r>
              <a:rPr lang="zh-CN" altLang="en-US" sz="2000" dirty="0">
                <a:solidFill>
                  <a:srgbClr val="59595A"/>
                </a:solidFill>
                <a:latin typeface="+mj-ea"/>
                <a:ea typeface="+mj-ea"/>
              </a:rPr>
              <a:t>操作会将个节点的输入先进行求和，然后在第</a:t>
            </a:r>
            <a:r>
              <a:rPr lang="en-US" altLang="zh-CN" sz="2000" dirty="0">
                <a:solidFill>
                  <a:srgbClr val="59595A"/>
                </a:solidFill>
                <a:latin typeface="+mj-ea"/>
                <a:ea typeface="+mj-ea"/>
              </a:rPr>
              <a:t>0</a:t>
            </a:r>
            <a:r>
              <a:rPr lang="zh-CN" altLang="en-US" sz="2000" dirty="0">
                <a:solidFill>
                  <a:srgbClr val="59595A"/>
                </a:solidFill>
                <a:latin typeface="+mj-ea"/>
                <a:ea typeface="+mj-ea"/>
              </a:rPr>
              <a:t>维度按卡数切分，将数据分发到对应的卡上。</a:t>
            </a:r>
          </a:p>
          <a:p>
            <a:pPr>
              <a:lnSpc>
                <a:spcPct val="120000"/>
              </a:lnSpc>
            </a:pPr>
            <a:endParaRPr lang="zh-CN" altLang="en-US" sz="2000" dirty="0">
              <a:solidFill>
                <a:srgbClr val="59595A"/>
              </a:solidFill>
              <a:latin typeface="+mj-ea"/>
              <a:ea typeface="+mj-ea"/>
            </a:endParaRPr>
          </a:p>
        </p:txBody>
      </p:sp>
      <p:pic>
        <p:nvPicPr>
          <p:cNvPr id="4" name="图片 3">
            <a:extLst>
              <a:ext uri="{FF2B5EF4-FFF2-40B4-BE49-F238E27FC236}">
                <a16:creationId xmlns:a16="http://schemas.microsoft.com/office/drawing/2014/main" id="{62BD5FE8-7B63-614D-9F57-FEA122F6434C}"/>
              </a:ext>
            </a:extLst>
          </p:cNvPr>
          <p:cNvPicPr>
            <a:picLocks noChangeAspect="1"/>
          </p:cNvPicPr>
          <p:nvPr/>
        </p:nvPicPr>
        <p:blipFill>
          <a:blip r:embed="rId3"/>
          <a:stretch>
            <a:fillRect/>
          </a:stretch>
        </p:blipFill>
        <p:spPr>
          <a:xfrm>
            <a:off x="5738341" y="1843599"/>
            <a:ext cx="5425479" cy="1657409"/>
          </a:xfrm>
          <a:prstGeom prst="rect">
            <a:avLst/>
          </a:prstGeom>
        </p:spPr>
      </p:pic>
    </p:spTree>
    <p:extLst>
      <p:ext uri="{BB962C8B-B14F-4D97-AF65-F5344CB8AC3E}">
        <p14:creationId xmlns:p14="http://schemas.microsoft.com/office/powerpoint/2010/main" val="4269711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集中式通信方式 </a:t>
            </a:r>
            <a:r>
              <a:rPr kumimoji="1" lang="en-US" altLang="zh-CN" dirty="0"/>
              <a:t>(III)</a:t>
            </a:r>
            <a:r>
              <a:rPr kumimoji="1" lang="zh-CN" altLang="en-US" dirty="0"/>
              <a:t>：多对多 </a:t>
            </a:r>
            <a:r>
              <a:rPr kumimoji="1" lang="en-US" altLang="zh-CN" dirty="0"/>
              <a:t>All</a:t>
            </a:r>
            <a:r>
              <a:rPr kumimoji="1" lang="zh-CN" altLang="en-US" dirty="0"/>
              <a:t> </a:t>
            </a:r>
            <a:r>
              <a:rPr kumimoji="1" lang="en-US" altLang="zh-CN" dirty="0"/>
              <a:t>to</a:t>
            </a:r>
            <a:r>
              <a:rPr kumimoji="1" lang="zh-CN" altLang="en-US" dirty="0"/>
              <a:t> </a:t>
            </a:r>
            <a:r>
              <a:rPr kumimoji="1" lang="en-US" altLang="zh-CN" dirty="0"/>
              <a:t>All</a:t>
            </a:r>
            <a:endParaRPr kumimoji="1" lang="zh-CN" altLang="en-US" dirty="0"/>
          </a:p>
        </p:txBody>
      </p:sp>
      <p:pic>
        <p:nvPicPr>
          <p:cNvPr id="5" name="图片 4">
            <a:extLst>
              <a:ext uri="{FF2B5EF4-FFF2-40B4-BE49-F238E27FC236}">
                <a16:creationId xmlns:a16="http://schemas.microsoft.com/office/drawing/2014/main" id="{E142FF5D-4E04-894D-A08E-93B7401D1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994" y="3933056"/>
            <a:ext cx="6430931" cy="1728192"/>
          </a:xfrm>
          <a:prstGeom prst="rect">
            <a:avLst/>
          </a:prstGeom>
        </p:spPr>
      </p:pic>
      <p:sp>
        <p:nvSpPr>
          <p:cNvPr id="7" name="矩形 6">
            <a:extLst>
              <a:ext uri="{FF2B5EF4-FFF2-40B4-BE49-F238E27FC236}">
                <a16:creationId xmlns:a16="http://schemas.microsoft.com/office/drawing/2014/main" id="{CD9423E8-5609-2441-8829-8AE511B61004}"/>
              </a:ext>
            </a:extLst>
          </p:cNvPr>
          <p:cNvSpPr/>
          <p:nvPr/>
        </p:nvSpPr>
        <p:spPr>
          <a:xfrm>
            <a:off x="650459" y="1551862"/>
            <a:ext cx="4151778" cy="1907638"/>
          </a:xfrm>
          <a:prstGeom prst="rect">
            <a:avLst/>
          </a:prstGeom>
        </p:spPr>
        <p:txBody>
          <a:bodyPr wrap="square">
            <a:spAutoFit/>
          </a:bodyPr>
          <a:lstStyle/>
          <a:p>
            <a:pPr>
              <a:lnSpc>
                <a:spcPct val="120000"/>
              </a:lnSpc>
            </a:pPr>
            <a:r>
              <a:rPr lang="zh-CN" altLang="en-US" sz="2000" dirty="0">
                <a:solidFill>
                  <a:srgbClr val="59595A"/>
                </a:solidFill>
                <a:latin typeface="+mj-ea"/>
                <a:ea typeface="+mj-ea"/>
              </a:rPr>
              <a:t>将节点</a:t>
            </a:r>
            <a:r>
              <a:rPr lang="en-US" altLang="zh-CN" sz="2000" dirty="0">
                <a:solidFill>
                  <a:srgbClr val="59595A"/>
                </a:solidFill>
                <a:latin typeface="+mj-ea"/>
                <a:ea typeface="+mj-ea"/>
              </a:rPr>
              <a:t>i</a:t>
            </a:r>
            <a:r>
              <a:rPr lang="zh-CN" altLang="en-US" sz="2000" dirty="0">
                <a:solidFill>
                  <a:srgbClr val="59595A"/>
                </a:solidFill>
                <a:latin typeface="+mj-ea"/>
                <a:ea typeface="+mj-ea"/>
              </a:rPr>
              <a:t>的发送缓冲区中的第</a:t>
            </a:r>
            <a:r>
              <a:rPr lang="en-US" altLang="zh-CN" sz="2000" dirty="0">
                <a:solidFill>
                  <a:srgbClr val="59595A"/>
                </a:solidFill>
                <a:latin typeface="+mj-ea"/>
                <a:ea typeface="+mj-ea"/>
              </a:rPr>
              <a:t>j</a:t>
            </a:r>
            <a:r>
              <a:rPr lang="zh-CN" altLang="en-US" sz="2000" dirty="0">
                <a:solidFill>
                  <a:srgbClr val="59595A"/>
                </a:solidFill>
                <a:latin typeface="+mj-ea"/>
                <a:ea typeface="+mj-ea"/>
              </a:rPr>
              <a:t>块数据发送给节点</a:t>
            </a:r>
            <a:r>
              <a:rPr lang="en-US" altLang="zh-CN" sz="2000" dirty="0">
                <a:solidFill>
                  <a:srgbClr val="59595A"/>
                </a:solidFill>
                <a:latin typeface="+mj-ea"/>
                <a:ea typeface="+mj-ea"/>
              </a:rPr>
              <a:t>j</a:t>
            </a:r>
            <a:r>
              <a:rPr lang="zh-CN" altLang="en-US" sz="2000" dirty="0">
                <a:solidFill>
                  <a:srgbClr val="59595A"/>
                </a:solidFill>
                <a:latin typeface="+mj-ea"/>
                <a:ea typeface="+mj-ea"/>
              </a:rPr>
              <a:t>，节点</a:t>
            </a:r>
            <a:r>
              <a:rPr lang="en-US" altLang="zh-CN" sz="2000" dirty="0">
                <a:solidFill>
                  <a:srgbClr val="59595A"/>
                </a:solidFill>
                <a:latin typeface="+mj-ea"/>
                <a:ea typeface="+mj-ea"/>
              </a:rPr>
              <a:t>j</a:t>
            </a:r>
            <a:r>
              <a:rPr lang="zh-CN" altLang="en-US" sz="2000" dirty="0">
                <a:solidFill>
                  <a:srgbClr val="59595A"/>
                </a:solidFill>
                <a:latin typeface="+mj-ea"/>
                <a:ea typeface="+mj-ea"/>
              </a:rPr>
              <a:t>将接收到的来自节点</a:t>
            </a:r>
            <a:r>
              <a:rPr lang="en-US" altLang="zh-CN" sz="2000" dirty="0">
                <a:solidFill>
                  <a:srgbClr val="59595A"/>
                </a:solidFill>
                <a:latin typeface="+mj-ea"/>
                <a:ea typeface="+mj-ea"/>
              </a:rPr>
              <a:t>i</a:t>
            </a:r>
            <a:r>
              <a:rPr lang="zh-CN" altLang="en-US" sz="2000" dirty="0">
                <a:solidFill>
                  <a:srgbClr val="59595A"/>
                </a:solidFill>
                <a:latin typeface="+mj-ea"/>
                <a:ea typeface="+mj-ea"/>
              </a:rPr>
              <a:t>的数据块放在自身接收缓冲区的第</a:t>
            </a:r>
            <a:r>
              <a:rPr lang="en-US" altLang="zh-CN" sz="2000" dirty="0">
                <a:solidFill>
                  <a:srgbClr val="59595A"/>
                </a:solidFill>
                <a:latin typeface="+mj-ea"/>
                <a:ea typeface="+mj-ea"/>
              </a:rPr>
              <a:t>i</a:t>
            </a:r>
            <a:r>
              <a:rPr lang="zh-CN" altLang="en-US" sz="2000" dirty="0">
                <a:solidFill>
                  <a:srgbClr val="59595A"/>
                </a:solidFill>
                <a:latin typeface="+mj-ea"/>
                <a:ea typeface="+mj-ea"/>
              </a:rPr>
              <a:t>块位置。</a:t>
            </a:r>
          </a:p>
          <a:p>
            <a:pPr>
              <a:lnSpc>
                <a:spcPct val="120000"/>
              </a:lnSpc>
            </a:pPr>
            <a:endParaRPr lang="zh-CN" altLang="en-US" sz="2000" dirty="0">
              <a:solidFill>
                <a:srgbClr val="59595A"/>
              </a:solidFill>
              <a:latin typeface="+mj-ea"/>
              <a:ea typeface="+mj-ea"/>
            </a:endParaRPr>
          </a:p>
        </p:txBody>
      </p:sp>
      <p:pic>
        <p:nvPicPr>
          <p:cNvPr id="6" name="图片 5">
            <a:extLst>
              <a:ext uri="{FF2B5EF4-FFF2-40B4-BE49-F238E27FC236}">
                <a16:creationId xmlns:a16="http://schemas.microsoft.com/office/drawing/2014/main" id="{EC857CEE-8C77-E342-AE31-C097053BE046}"/>
              </a:ext>
            </a:extLst>
          </p:cNvPr>
          <p:cNvPicPr>
            <a:picLocks noChangeAspect="1"/>
          </p:cNvPicPr>
          <p:nvPr/>
        </p:nvPicPr>
        <p:blipFill>
          <a:blip r:embed="rId3"/>
          <a:stretch>
            <a:fillRect/>
          </a:stretch>
        </p:blipFill>
        <p:spPr>
          <a:xfrm>
            <a:off x="5810349" y="1637275"/>
            <a:ext cx="5340722" cy="1770605"/>
          </a:xfrm>
          <a:prstGeom prst="rect">
            <a:avLst/>
          </a:prstGeom>
        </p:spPr>
      </p:pic>
    </p:spTree>
    <p:extLst>
      <p:ext uri="{BB962C8B-B14F-4D97-AF65-F5344CB8AC3E}">
        <p14:creationId xmlns:p14="http://schemas.microsoft.com/office/powerpoint/2010/main" val="28349768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8C0AC-EB6D-6345-88C0-FACA56AFAB70}"/>
              </a:ext>
            </a:extLst>
          </p:cNvPr>
          <p:cNvSpPr>
            <a:spLocks noGrp="1"/>
          </p:cNvSpPr>
          <p:nvPr>
            <p:ph type="title"/>
          </p:nvPr>
        </p:nvSpPr>
        <p:spPr/>
        <p:txBody>
          <a:bodyPr/>
          <a:lstStyle/>
          <a:p>
            <a:r>
              <a:rPr kumimoji="1" lang="zh-CN" altLang="en-US" dirty="0"/>
              <a:t>集中式通信方式 </a:t>
            </a:r>
            <a:r>
              <a:rPr kumimoji="1" lang="en-US" altLang="zh-CN" dirty="0"/>
              <a:t>(III)</a:t>
            </a:r>
            <a:r>
              <a:rPr kumimoji="1" lang="zh-CN" altLang="en-US" dirty="0"/>
              <a:t>：操作分解</a:t>
            </a:r>
          </a:p>
        </p:txBody>
      </p:sp>
      <p:pic>
        <p:nvPicPr>
          <p:cNvPr id="5" name="图片 4">
            <a:extLst>
              <a:ext uri="{FF2B5EF4-FFF2-40B4-BE49-F238E27FC236}">
                <a16:creationId xmlns:a16="http://schemas.microsoft.com/office/drawing/2014/main" id="{9A30DD3F-0E2D-AE48-A2A2-F81840170712}"/>
              </a:ext>
            </a:extLst>
          </p:cNvPr>
          <p:cNvPicPr>
            <a:picLocks noChangeAspect="1"/>
          </p:cNvPicPr>
          <p:nvPr/>
        </p:nvPicPr>
        <p:blipFill>
          <a:blip r:embed="rId2"/>
          <a:stretch>
            <a:fillRect/>
          </a:stretch>
        </p:blipFill>
        <p:spPr>
          <a:xfrm>
            <a:off x="2092172" y="1412776"/>
            <a:ext cx="8026400" cy="4406900"/>
          </a:xfrm>
          <a:prstGeom prst="rect">
            <a:avLst/>
          </a:prstGeom>
        </p:spPr>
      </p:pic>
    </p:spTree>
    <p:extLst>
      <p:ext uri="{BB962C8B-B14F-4D97-AF65-F5344CB8AC3E}">
        <p14:creationId xmlns:p14="http://schemas.microsoft.com/office/powerpoint/2010/main" val="18189132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了解</a:t>
            </a:r>
            <a:r>
              <a:rPr kumimoji="1" lang="zh-CN" altLang="en-US" dirty="0"/>
              <a:t>集合式通信的</a:t>
            </a:r>
            <a:r>
              <a:rPr kumimoji="1" lang="en-US" altLang="zh-CN" dirty="0"/>
              <a:t>3</a:t>
            </a:r>
            <a:r>
              <a:rPr kumimoji="1" lang="zh-CN" altLang="en-US" dirty="0"/>
              <a:t>种不同方式</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了解一对多</a:t>
            </a:r>
            <a:r>
              <a:rPr lang="en-US" altLang="zh-CN" sz="2000" dirty="0">
                <a:solidFill>
                  <a:srgbClr val="34393C"/>
                </a:solidFill>
              </a:rPr>
              <a:t>Scatter/Broadcast</a:t>
            </a:r>
            <a:r>
              <a:rPr lang="zh-CN" altLang="en-US" dirty="0">
                <a:solidFill>
                  <a:srgbClr val="34393C"/>
                </a:solidFill>
              </a:rPr>
              <a:t>，多对一</a:t>
            </a:r>
            <a:r>
              <a:rPr lang="en-US" altLang="zh-CN" dirty="0">
                <a:solidFill>
                  <a:srgbClr val="34393C"/>
                </a:solidFill>
              </a:rPr>
              <a:t>Gather/Reduce</a:t>
            </a:r>
            <a:r>
              <a:rPr lang="zh-CN" altLang="en-US" dirty="0">
                <a:solidFill>
                  <a:srgbClr val="34393C"/>
                </a:solidFill>
              </a:rPr>
              <a:t>，多对多的具体方式</a:t>
            </a:r>
          </a:p>
          <a:p>
            <a:pPr marL="457200" indent="-457200">
              <a:buFont typeface="+mj-lt"/>
              <a:buAutoNum type="arabicPeriod"/>
            </a:pPr>
            <a:r>
              <a:rPr lang="zh-CN" altLang="en-US" sz="2000" dirty="0">
                <a:solidFill>
                  <a:srgbClr val="34393C"/>
                </a:solidFill>
              </a:rPr>
              <a:t>了解多对多可以由一对多和多对一的方式组合，</a:t>
            </a:r>
            <a:r>
              <a:rPr lang="en-US" altLang="zh-CN" sz="2000" dirty="0">
                <a:solidFill>
                  <a:srgbClr val="34393C"/>
                </a:solidFill>
              </a:rPr>
              <a:t>all-Reduce</a:t>
            </a:r>
            <a:r>
              <a:rPr lang="zh-CN" altLang="en-US" sz="2000" dirty="0">
                <a:solidFill>
                  <a:srgbClr val="34393C"/>
                </a:solidFill>
              </a:rPr>
              <a:t> </a:t>
            </a:r>
            <a:r>
              <a:rPr lang="en-US" altLang="zh-CN" sz="2000" dirty="0">
                <a:solidFill>
                  <a:srgbClr val="34393C"/>
                </a:solidFill>
              </a:rPr>
              <a:t>=</a:t>
            </a:r>
            <a:r>
              <a:rPr lang="zh-CN" altLang="en-US" sz="2000" dirty="0">
                <a:solidFill>
                  <a:srgbClr val="34393C"/>
                </a:solidFill>
              </a:rPr>
              <a:t> </a:t>
            </a:r>
            <a:r>
              <a:rPr lang="en-US" altLang="zh-CN" sz="2000" dirty="0">
                <a:solidFill>
                  <a:srgbClr val="34393C"/>
                </a:solidFill>
              </a:rPr>
              <a:t>Reduce</a:t>
            </a:r>
            <a:r>
              <a:rPr lang="zh-CN" altLang="en-US" sz="2000" dirty="0">
                <a:solidFill>
                  <a:srgbClr val="34393C"/>
                </a:solidFill>
              </a:rPr>
              <a:t> </a:t>
            </a:r>
            <a:r>
              <a:rPr lang="en-US" altLang="zh-CN" sz="2000" dirty="0">
                <a:solidFill>
                  <a:srgbClr val="34393C"/>
                </a:solidFill>
              </a:rPr>
              <a:t>Scatter</a:t>
            </a:r>
            <a:r>
              <a:rPr lang="zh-CN" altLang="en-US" sz="2000" dirty="0">
                <a:solidFill>
                  <a:srgbClr val="34393C"/>
                </a:solidFill>
              </a:rPr>
              <a:t> </a:t>
            </a:r>
            <a:r>
              <a:rPr lang="en-US" altLang="zh-CN" sz="2000" dirty="0">
                <a:solidFill>
                  <a:srgbClr val="34393C"/>
                </a:solidFill>
              </a:rPr>
              <a:t>+</a:t>
            </a:r>
            <a:r>
              <a:rPr lang="zh-CN" altLang="en-US" sz="2000" dirty="0">
                <a:solidFill>
                  <a:srgbClr val="34393C"/>
                </a:solidFill>
              </a:rPr>
              <a:t> </a:t>
            </a:r>
            <a:r>
              <a:rPr lang="en-US" altLang="zh-CN" sz="2000" dirty="0">
                <a:solidFill>
                  <a:srgbClr val="34393C"/>
                </a:solidFill>
              </a:rPr>
              <a:t>All</a:t>
            </a:r>
            <a:r>
              <a:rPr lang="zh-CN" altLang="en-US" sz="2000" dirty="0">
                <a:solidFill>
                  <a:srgbClr val="34393C"/>
                </a:solidFill>
              </a:rPr>
              <a:t> </a:t>
            </a:r>
            <a:r>
              <a:rPr lang="en-US" altLang="zh-CN" sz="2000" dirty="0">
                <a:solidFill>
                  <a:srgbClr val="34393C"/>
                </a:solidFill>
              </a:rPr>
              <a:t>gather</a:t>
            </a:r>
            <a:r>
              <a:rPr lang="zh-CN" altLang="en-US" sz="2000" dirty="0">
                <a:solidFill>
                  <a:srgbClr val="34393C"/>
                </a:solidFill>
              </a:rPr>
              <a:t> </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400" b="1" dirty="0">
                <a:solidFill>
                  <a:srgbClr val="374154"/>
                </a:solidFill>
              </a:rPr>
              <a:t>通信原语与协调：</a:t>
            </a:r>
            <a:r>
              <a:rPr lang="zh-CN" altLang="en-US" sz="2000" dirty="0">
                <a:solidFill>
                  <a:srgbClr val="374154"/>
                </a:solidFill>
              </a:rPr>
              <a:t>通讯协调软硬件 </a:t>
            </a:r>
            <a:r>
              <a:rPr lang="en-US" altLang="zh-CN" sz="2000" dirty="0">
                <a:solidFill>
                  <a:srgbClr val="374154"/>
                </a:solidFill>
              </a:rPr>
              <a:t>-</a:t>
            </a:r>
            <a:r>
              <a:rPr lang="zh-CN" altLang="en-US" sz="2000" dirty="0">
                <a:solidFill>
                  <a:srgbClr val="374154"/>
                </a:solidFill>
              </a:rPr>
              <a:t> 通信实现方式 </a:t>
            </a:r>
            <a:r>
              <a:rPr lang="en-US" altLang="zh-CN" sz="2000" dirty="0">
                <a:solidFill>
                  <a:srgbClr val="374154"/>
                </a:solidFill>
              </a:rPr>
              <a:t>-</a:t>
            </a:r>
            <a:r>
              <a:rPr lang="zh-CN" altLang="en-US" sz="2000" dirty="0">
                <a:solidFill>
                  <a:srgbClr val="374154"/>
                </a:solidFill>
              </a:rPr>
              <a:t> 通信原语</a:t>
            </a:r>
            <a:endParaRPr lang="en-US" altLang="zh-CN" sz="2000" dirty="0">
              <a:solidFill>
                <a:srgbClr val="374154"/>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r>
              <a:rPr lang="zh-CN" altLang="en-US" sz="1800" dirty="0">
                <a:solidFill>
                  <a:schemeClr val="bg2"/>
                </a:solidFill>
              </a:rPr>
              <a:t>从</a:t>
            </a:r>
            <a:r>
              <a:rPr lang="en-US" altLang="zh-CN" sz="1800" dirty="0">
                <a:solidFill>
                  <a:schemeClr val="bg2"/>
                </a:solidFill>
              </a:rPr>
              <a:t>Transformer</a:t>
            </a:r>
            <a:r>
              <a:rPr lang="zh-CN" altLang="en-US" sz="1800" dirty="0">
                <a:solidFill>
                  <a:schemeClr val="bg2"/>
                </a:solidFill>
              </a:rPr>
              <a:t>到预训练 </a:t>
            </a:r>
            <a:r>
              <a:rPr lang="en-US" altLang="zh-CN" sz="1800" dirty="0">
                <a:solidFill>
                  <a:schemeClr val="bg2"/>
                </a:solidFill>
              </a:rPr>
              <a:t>–</a:t>
            </a:r>
            <a:r>
              <a:rPr lang="zh-CN" altLang="en-US" sz="1800" dirty="0">
                <a:solidFill>
                  <a:schemeClr val="bg2"/>
                </a:solidFill>
              </a:rPr>
              <a:t> 多模态大模型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MOE</a:t>
            </a:r>
            <a:r>
              <a:rPr lang="zh-CN" altLang="en-US" sz="1800" dirty="0">
                <a:solidFill>
                  <a:schemeClr val="bg2"/>
                </a:solidFill>
              </a:rPr>
              <a:t>万亿大模型</a:t>
            </a:r>
            <a:endParaRPr lang="en-US" altLang="zh-CN" sz="2000" dirty="0">
              <a:solidFill>
                <a:schemeClr val="bg2"/>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861C8-BAE0-DD46-8247-6F5F9B36F958}"/>
              </a:ext>
            </a:extLst>
          </p:cNvPr>
          <p:cNvSpPr>
            <a:spLocks noGrp="1"/>
          </p:cNvSpPr>
          <p:nvPr>
            <p:ph type="title"/>
          </p:nvPr>
        </p:nvSpPr>
        <p:spPr/>
        <p:txBody>
          <a:bodyPr/>
          <a:lstStyle/>
          <a:p>
            <a:r>
              <a:rPr kumimoji="1" lang="zh-CN" altLang="en-US" dirty="0"/>
              <a:t>集合式通信方式</a:t>
            </a:r>
          </a:p>
        </p:txBody>
      </p:sp>
      <p:sp>
        <p:nvSpPr>
          <p:cNvPr id="5" name="Text Placeholder 2">
            <a:extLst>
              <a:ext uri="{FF2B5EF4-FFF2-40B4-BE49-F238E27FC236}">
                <a16:creationId xmlns:a16="http://schemas.microsoft.com/office/drawing/2014/main" id="{7B2BA928-4015-BB49-8D4E-B75DBF3B20BC}"/>
              </a:ext>
            </a:extLst>
          </p:cNvPr>
          <p:cNvSpPr txBox="1">
            <a:spLocks/>
          </p:cNvSpPr>
          <p:nvPr/>
        </p:nvSpPr>
        <p:spPr>
          <a:xfrm>
            <a:off x="586390" y="1434370"/>
            <a:ext cx="11018520" cy="286847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400" kern="0" dirty="0"/>
              <a:t>一对多：</a:t>
            </a:r>
            <a:r>
              <a:rPr lang="en-US" altLang="zh-CN" sz="2400" kern="0" dirty="0"/>
              <a:t>Scatter / Broadcast</a:t>
            </a:r>
          </a:p>
          <a:p>
            <a:r>
              <a:rPr lang="zh-CN" altLang="en-US" sz="2400" kern="0" dirty="0"/>
              <a:t>多对一：</a:t>
            </a:r>
            <a:r>
              <a:rPr lang="en-US" altLang="zh-CN" sz="2400" kern="0" dirty="0"/>
              <a:t>Gather / Reduce</a:t>
            </a:r>
          </a:p>
          <a:p>
            <a:r>
              <a:rPr lang="zh-CN" altLang="en-US" sz="2400" kern="0" dirty="0"/>
              <a:t>多对多：</a:t>
            </a:r>
            <a:r>
              <a:rPr lang="en-US" altLang="zh-CN" sz="2400" kern="0" dirty="0"/>
              <a:t>All-Reduce / All-Gather</a:t>
            </a:r>
          </a:p>
        </p:txBody>
      </p:sp>
    </p:spTree>
    <p:extLst>
      <p:ext uri="{BB962C8B-B14F-4D97-AF65-F5344CB8AC3E}">
        <p14:creationId xmlns:p14="http://schemas.microsoft.com/office/powerpoint/2010/main" val="26292586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858311-9117-8141-B83A-76255F60F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599" y="1628800"/>
            <a:ext cx="5718262" cy="1711114"/>
          </a:xfrm>
          <a:prstGeom prst="rect">
            <a:avLst/>
          </a:prstGeom>
        </p:spPr>
      </p:pic>
      <p:pic>
        <p:nvPicPr>
          <p:cNvPr id="8" name="图片 7">
            <a:extLst>
              <a:ext uri="{FF2B5EF4-FFF2-40B4-BE49-F238E27FC236}">
                <a16:creationId xmlns:a16="http://schemas.microsoft.com/office/drawing/2014/main" id="{0C076B47-E3D2-3340-A20D-586991EA7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575" y="4077072"/>
            <a:ext cx="6242398" cy="1711114"/>
          </a:xfrm>
          <a:prstGeom prst="rect">
            <a:avLst/>
          </a:prstGeom>
        </p:spPr>
      </p:pic>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集中式通信方式 </a:t>
            </a:r>
            <a:r>
              <a:rPr kumimoji="1" lang="en-US" altLang="zh-CN" dirty="0"/>
              <a:t>(I)</a:t>
            </a:r>
            <a:r>
              <a:rPr kumimoji="1" lang="zh-CN" altLang="en-US" dirty="0"/>
              <a:t>：</a:t>
            </a:r>
            <a:r>
              <a:rPr lang="zh-CN" altLang="en-US" dirty="0"/>
              <a:t>一对多 </a:t>
            </a:r>
            <a:r>
              <a:rPr lang="en-US" altLang="zh-CN" dirty="0"/>
              <a:t>Broadcast</a:t>
            </a:r>
            <a:endParaRPr kumimoji="1" lang="zh-CN" altLang="en-US" dirty="0"/>
          </a:p>
        </p:txBody>
      </p:sp>
      <p:sp>
        <p:nvSpPr>
          <p:cNvPr id="10" name="矩形 9">
            <a:extLst>
              <a:ext uri="{FF2B5EF4-FFF2-40B4-BE49-F238E27FC236}">
                <a16:creationId xmlns:a16="http://schemas.microsoft.com/office/drawing/2014/main" id="{D27BA781-30FF-CB47-92AC-2D368F6DC548}"/>
              </a:ext>
            </a:extLst>
          </p:cNvPr>
          <p:cNvSpPr/>
          <p:nvPr/>
        </p:nvSpPr>
        <p:spPr>
          <a:xfrm>
            <a:off x="650459" y="1551862"/>
            <a:ext cx="4151778" cy="2309186"/>
          </a:xfrm>
          <a:prstGeom prst="rect">
            <a:avLst/>
          </a:prstGeom>
        </p:spPr>
        <p:txBody>
          <a:bodyPr wrap="square">
            <a:spAutoFit/>
          </a:bodyPr>
          <a:lstStyle/>
          <a:p>
            <a:pPr>
              <a:lnSpc>
                <a:spcPct val="120000"/>
              </a:lnSpc>
            </a:pPr>
            <a:r>
              <a:rPr lang="zh-CN" altLang="en-US" sz="2000" dirty="0">
                <a:solidFill>
                  <a:srgbClr val="59595A"/>
                </a:solidFill>
                <a:latin typeface="+mj-ea"/>
                <a:ea typeface="+mj-ea"/>
              </a:rPr>
              <a:t>某个节点想把自身的数据发送到集群中的其他节点，那么就可以使用广播</a:t>
            </a:r>
            <a:r>
              <a:rPr lang="en-US" altLang="zh-CN" sz="2000" dirty="0">
                <a:solidFill>
                  <a:srgbClr val="59595A"/>
                </a:solidFill>
                <a:latin typeface="+mj-ea"/>
                <a:ea typeface="+mj-ea"/>
              </a:rPr>
              <a:t>Broadcast</a:t>
            </a:r>
            <a:r>
              <a:rPr lang="zh-CN" altLang="en-US" sz="2000" dirty="0">
                <a:solidFill>
                  <a:srgbClr val="59595A"/>
                </a:solidFill>
                <a:latin typeface="+mj-ea"/>
                <a:ea typeface="+mj-ea"/>
              </a:rPr>
              <a:t>的操作。</a:t>
            </a:r>
            <a:endParaRPr lang="en-US" altLang="zh-CN" sz="2000" dirty="0">
              <a:solidFill>
                <a:srgbClr val="59595A"/>
              </a:solidFill>
              <a:latin typeface="+mj-ea"/>
              <a:ea typeface="+mj-ea"/>
            </a:endParaRPr>
          </a:p>
          <a:p>
            <a:pPr>
              <a:lnSpc>
                <a:spcPct val="120000"/>
              </a:lnSpc>
            </a:pPr>
            <a:endParaRPr lang="en-US" altLang="zh-CN" sz="2000" dirty="0">
              <a:solidFill>
                <a:srgbClr val="59595A"/>
              </a:solidFill>
              <a:latin typeface="+mj-ea"/>
              <a:ea typeface="+mj-ea"/>
            </a:endParaRPr>
          </a:p>
          <a:p>
            <a:pPr>
              <a:lnSpc>
                <a:spcPct val="120000"/>
              </a:lnSpc>
            </a:pPr>
            <a:r>
              <a:rPr lang="zh-CN" altLang="en-US" sz="2000" dirty="0">
                <a:solidFill>
                  <a:srgbClr val="59595A"/>
                </a:solidFill>
                <a:latin typeface="+mj-ea"/>
                <a:ea typeface="+mj-ea"/>
              </a:rPr>
              <a:t>分布式机器学习中常用于网络参数的初始化。</a:t>
            </a:r>
          </a:p>
        </p:txBody>
      </p:sp>
    </p:spTree>
    <p:extLst>
      <p:ext uri="{BB962C8B-B14F-4D97-AF65-F5344CB8AC3E}">
        <p14:creationId xmlns:p14="http://schemas.microsoft.com/office/powerpoint/2010/main" val="2207088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集中式通信方式 </a:t>
            </a:r>
            <a:r>
              <a:rPr kumimoji="1" lang="en-US" altLang="zh-CN" dirty="0"/>
              <a:t>(I)</a:t>
            </a:r>
            <a:r>
              <a:rPr kumimoji="1" lang="zh-CN" altLang="en-US" dirty="0"/>
              <a:t>：</a:t>
            </a:r>
            <a:r>
              <a:rPr lang="zh-CN" altLang="en-US" dirty="0"/>
              <a:t>一对多 </a:t>
            </a:r>
            <a:r>
              <a:rPr lang="en-US" altLang="zh-CN" dirty="0"/>
              <a:t>Scatter</a:t>
            </a:r>
            <a:endParaRPr kumimoji="1" lang="zh-CN" altLang="en-US" dirty="0"/>
          </a:p>
        </p:txBody>
      </p:sp>
      <p:pic>
        <p:nvPicPr>
          <p:cNvPr id="3" name="图片 2">
            <a:extLst>
              <a:ext uri="{FF2B5EF4-FFF2-40B4-BE49-F238E27FC236}">
                <a16:creationId xmlns:a16="http://schemas.microsoft.com/office/drawing/2014/main" id="{C31042DA-6032-EC41-9EEC-10780DCF0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020" y="1628268"/>
            <a:ext cx="5688632" cy="1769797"/>
          </a:xfrm>
          <a:prstGeom prst="rect">
            <a:avLst/>
          </a:prstGeom>
        </p:spPr>
      </p:pic>
      <p:pic>
        <p:nvPicPr>
          <p:cNvPr id="5" name="图片 4">
            <a:extLst>
              <a:ext uri="{FF2B5EF4-FFF2-40B4-BE49-F238E27FC236}">
                <a16:creationId xmlns:a16="http://schemas.microsoft.com/office/drawing/2014/main" id="{873ABC33-A056-514D-80B2-20CB92E9E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559" y="4005064"/>
            <a:ext cx="6458422" cy="1770329"/>
          </a:xfrm>
          <a:prstGeom prst="rect">
            <a:avLst/>
          </a:prstGeom>
        </p:spPr>
      </p:pic>
      <p:sp>
        <p:nvSpPr>
          <p:cNvPr id="10" name="矩形 9">
            <a:extLst>
              <a:ext uri="{FF2B5EF4-FFF2-40B4-BE49-F238E27FC236}">
                <a16:creationId xmlns:a16="http://schemas.microsoft.com/office/drawing/2014/main" id="{2B21B8C6-90B7-CB46-843D-E8A2F78CD023}"/>
              </a:ext>
            </a:extLst>
          </p:cNvPr>
          <p:cNvSpPr/>
          <p:nvPr/>
        </p:nvSpPr>
        <p:spPr>
          <a:xfrm>
            <a:off x="650459" y="1551862"/>
            <a:ext cx="4151778" cy="796308"/>
          </a:xfrm>
          <a:prstGeom prst="rect">
            <a:avLst/>
          </a:prstGeom>
        </p:spPr>
        <p:txBody>
          <a:bodyPr wrap="square">
            <a:spAutoFit/>
          </a:bodyPr>
          <a:lstStyle/>
          <a:p>
            <a:pPr latinLnBrk="1">
              <a:lnSpc>
                <a:spcPct val="120000"/>
              </a:lnSpc>
            </a:pPr>
            <a:r>
              <a:rPr lang="zh-CN" altLang="en-US" sz="2000" dirty="0">
                <a:solidFill>
                  <a:srgbClr val="59595A"/>
                </a:solidFill>
                <a:latin typeface="+mj-ea"/>
                <a:ea typeface="+mj-ea"/>
              </a:rPr>
              <a:t>将主节点的数据进行划分并散布至其他指定的节点。</a:t>
            </a:r>
            <a:endParaRPr lang="en-US" altLang="zh-CN" sz="2000" dirty="0">
              <a:solidFill>
                <a:srgbClr val="59595A"/>
              </a:solidFill>
              <a:latin typeface="+mj-ea"/>
              <a:ea typeface="+mj-ea"/>
            </a:endParaRPr>
          </a:p>
        </p:txBody>
      </p:sp>
    </p:spTree>
    <p:extLst>
      <p:ext uri="{BB962C8B-B14F-4D97-AF65-F5344CB8AC3E}">
        <p14:creationId xmlns:p14="http://schemas.microsoft.com/office/powerpoint/2010/main" val="17811685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集中式通信方式 </a:t>
            </a:r>
            <a:r>
              <a:rPr kumimoji="1" lang="en-US" altLang="zh-CN" dirty="0"/>
              <a:t>(II)</a:t>
            </a:r>
            <a:r>
              <a:rPr kumimoji="1" lang="zh-CN" altLang="en-US" dirty="0"/>
              <a:t>：多对一 </a:t>
            </a:r>
            <a:r>
              <a:rPr kumimoji="1" lang="en-US" altLang="zh-CN" dirty="0"/>
              <a:t>Reduce</a:t>
            </a:r>
            <a:endParaRPr kumimoji="1" lang="zh-CN" altLang="en-US" dirty="0"/>
          </a:p>
        </p:txBody>
      </p:sp>
      <p:pic>
        <p:nvPicPr>
          <p:cNvPr id="4" name="图片 3">
            <a:extLst>
              <a:ext uri="{FF2B5EF4-FFF2-40B4-BE49-F238E27FC236}">
                <a16:creationId xmlns:a16="http://schemas.microsoft.com/office/drawing/2014/main" id="{8639882C-5A54-C845-B16C-B0E4FF584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973" y="3707201"/>
            <a:ext cx="6824135" cy="1882039"/>
          </a:xfrm>
          <a:prstGeom prst="rect">
            <a:avLst/>
          </a:prstGeom>
        </p:spPr>
      </p:pic>
      <p:pic>
        <p:nvPicPr>
          <p:cNvPr id="7" name="图片 6">
            <a:extLst>
              <a:ext uri="{FF2B5EF4-FFF2-40B4-BE49-F238E27FC236}">
                <a16:creationId xmlns:a16="http://schemas.microsoft.com/office/drawing/2014/main" id="{293CCC4A-44E3-234C-A184-48F53656C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975" y="1844824"/>
            <a:ext cx="6824133" cy="1011632"/>
          </a:xfrm>
          <a:prstGeom prst="rect">
            <a:avLst/>
          </a:prstGeom>
        </p:spPr>
      </p:pic>
      <p:sp>
        <p:nvSpPr>
          <p:cNvPr id="10" name="矩形 9">
            <a:extLst>
              <a:ext uri="{FF2B5EF4-FFF2-40B4-BE49-F238E27FC236}">
                <a16:creationId xmlns:a16="http://schemas.microsoft.com/office/drawing/2014/main" id="{6B7D1381-CA86-E143-879B-C365A47EEFC0}"/>
              </a:ext>
            </a:extLst>
          </p:cNvPr>
          <p:cNvSpPr/>
          <p:nvPr/>
        </p:nvSpPr>
        <p:spPr>
          <a:xfrm>
            <a:off x="362427" y="1844824"/>
            <a:ext cx="3863746" cy="2276970"/>
          </a:xfrm>
          <a:prstGeom prst="rect">
            <a:avLst/>
          </a:prstGeom>
        </p:spPr>
        <p:txBody>
          <a:bodyPr wrap="square">
            <a:spAutoFit/>
          </a:bodyPr>
          <a:lstStyle/>
          <a:p>
            <a:pPr latinLnBrk="1">
              <a:lnSpc>
                <a:spcPct val="120000"/>
              </a:lnSpc>
            </a:pPr>
            <a:r>
              <a:rPr lang="en-US" altLang="zh-CN" sz="2000" dirty="0">
                <a:solidFill>
                  <a:srgbClr val="59595A"/>
                </a:solidFill>
                <a:latin typeface="+mj-ea"/>
                <a:ea typeface="+mj-ea"/>
              </a:rPr>
              <a:t>Reduce</a:t>
            </a:r>
            <a:r>
              <a:rPr lang="zh-CN" altLang="en-US" sz="2000" dirty="0">
                <a:solidFill>
                  <a:srgbClr val="59595A"/>
                </a:solidFill>
                <a:latin typeface="+mj-ea"/>
                <a:ea typeface="+mj-ea"/>
              </a:rPr>
              <a:t> 称为规约运算，是一系列简单运算操作的统称。</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zh-CN" altLang="en-US" sz="2000" dirty="0">
                <a:solidFill>
                  <a:srgbClr val="59595A"/>
                </a:solidFill>
                <a:latin typeface="+mj-ea"/>
                <a:ea typeface="+mj-ea"/>
              </a:rPr>
              <a:t>细分可以包括：</a:t>
            </a:r>
            <a:r>
              <a:rPr lang="en-US" altLang="zh-CN" sz="2000" dirty="0">
                <a:solidFill>
                  <a:srgbClr val="59595A"/>
                </a:solidFill>
                <a:latin typeface="+mj-ea"/>
                <a:ea typeface="+mj-ea"/>
              </a:rPr>
              <a:t>SUM</a:t>
            </a:r>
            <a:r>
              <a:rPr lang="zh-CN" altLang="en-US" sz="2000" dirty="0">
                <a:solidFill>
                  <a:srgbClr val="59595A"/>
                </a:solidFill>
                <a:latin typeface="+mj-ea"/>
                <a:ea typeface="+mj-ea"/>
              </a:rPr>
              <a:t>、</a:t>
            </a:r>
            <a:r>
              <a:rPr lang="en-US" altLang="zh-CN" sz="2000" dirty="0">
                <a:solidFill>
                  <a:srgbClr val="59595A"/>
                </a:solidFill>
                <a:latin typeface="+mj-ea"/>
                <a:ea typeface="+mj-ea"/>
              </a:rPr>
              <a:t>MIN</a:t>
            </a:r>
            <a:r>
              <a:rPr lang="zh-CN" altLang="en-US" sz="2000" dirty="0">
                <a:solidFill>
                  <a:srgbClr val="59595A"/>
                </a:solidFill>
                <a:latin typeface="+mj-ea"/>
                <a:ea typeface="+mj-ea"/>
              </a:rPr>
              <a:t>、</a:t>
            </a:r>
            <a:r>
              <a:rPr lang="en-US" altLang="zh-CN" sz="2000" dirty="0">
                <a:solidFill>
                  <a:srgbClr val="59595A"/>
                </a:solidFill>
                <a:latin typeface="+mj-ea"/>
                <a:ea typeface="+mj-ea"/>
              </a:rPr>
              <a:t>MAX</a:t>
            </a:r>
            <a:r>
              <a:rPr lang="zh-CN" altLang="en-US" sz="2000" dirty="0">
                <a:solidFill>
                  <a:srgbClr val="59595A"/>
                </a:solidFill>
                <a:latin typeface="+mj-ea"/>
                <a:ea typeface="+mj-ea"/>
              </a:rPr>
              <a:t>、</a:t>
            </a:r>
            <a:r>
              <a:rPr lang="en-US" altLang="zh-CN" sz="2000" dirty="0">
                <a:solidFill>
                  <a:srgbClr val="59595A"/>
                </a:solidFill>
                <a:latin typeface="+mj-ea"/>
                <a:ea typeface="+mj-ea"/>
              </a:rPr>
              <a:t>PROD</a:t>
            </a:r>
            <a:r>
              <a:rPr lang="zh-CN" altLang="en-US" sz="2000" dirty="0">
                <a:solidFill>
                  <a:srgbClr val="59595A"/>
                </a:solidFill>
                <a:latin typeface="+mj-ea"/>
                <a:ea typeface="+mj-ea"/>
              </a:rPr>
              <a:t>、</a:t>
            </a:r>
            <a:r>
              <a:rPr lang="en-US" altLang="zh-CN" sz="2000" dirty="0">
                <a:solidFill>
                  <a:srgbClr val="59595A"/>
                </a:solidFill>
                <a:latin typeface="+mj-ea"/>
                <a:ea typeface="+mj-ea"/>
              </a:rPr>
              <a:t>LOR</a:t>
            </a:r>
            <a:r>
              <a:rPr lang="zh-CN" altLang="en-US" sz="2000" dirty="0">
                <a:solidFill>
                  <a:srgbClr val="59595A"/>
                </a:solidFill>
                <a:latin typeface="+mj-ea"/>
                <a:ea typeface="+mj-ea"/>
              </a:rPr>
              <a:t>等类型的规约操作。</a:t>
            </a:r>
          </a:p>
        </p:txBody>
      </p:sp>
    </p:spTree>
    <p:extLst>
      <p:ext uri="{BB962C8B-B14F-4D97-AF65-F5344CB8AC3E}">
        <p14:creationId xmlns:p14="http://schemas.microsoft.com/office/powerpoint/2010/main" val="3021183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集中式通信方式 </a:t>
            </a:r>
            <a:r>
              <a:rPr kumimoji="1" lang="en-US" altLang="zh-CN" dirty="0"/>
              <a:t>(II)</a:t>
            </a:r>
            <a:r>
              <a:rPr kumimoji="1" lang="zh-CN" altLang="en-US" dirty="0"/>
              <a:t>：多对一 </a:t>
            </a:r>
            <a:r>
              <a:rPr kumimoji="1" lang="en-US" altLang="zh-CN" dirty="0"/>
              <a:t>Gather</a:t>
            </a:r>
            <a:endParaRPr kumimoji="1" lang="zh-CN" altLang="en-US" dirty="0"/>
          </a:p>
        </p:txBody>
      </p:sp>
      <p:pic>
        <p:nvPicPr>
          <p:cNvPr id="5" name="图片 4">
            <a:extLst>
              <a:ext uri="{FF2B5EF4-FFF2-40B4-BE49-F238E27FC236}">
                <a16:creationId xmlns:a16="http://schemas.microsoft.com/office/drawing/2014/main" id="{37EED91B-7D11-BF41-92A7-E186FB302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808" y="1772816"/>
            <a:ext cx="5143567" cy="1422530"/>
          </a:xfrm>
          <a:prstGeom prst="rect">
            <a:avLst/>
          </a:prstGeom>
        </p:spPr>
      </p:pic>
      <p:pic>
        <p:nvPicPr>
          <p:cNvPr id="8" name="图片 7">
            <a:extLst>
              <a:ext uri="{FF2B5EF4-FFF2-40B4-BE49-F238E27FC236}">
                <a16:creationId xmlns:a16="http://schemas.microsoft.com/office/drawing/2014/main" id="{E2DA2DCD-86AB-784A-A529-CD97FAFC7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237" y="3813439"/>
            <a:ext cx="6840760" cy="1886624"/>
          </a:xfrm>
          <a:prstGeom prst="rect">
            <a:avLst/>
          </a:prstGeom>
        </p:spPr>
      </p:pic>
      <p:sp>
        <p:nvSpPr>
          <p:cNvPr id="10" name="矩形 9">
            <a:extLst>
              <a:ext uri="{FF2B5EF4-FFF2-40B4-BE49-F238E27FC236}">
                <a16:creationId xmlns:a16="http://schemas.microsoft.com/office/drawing/2014/main" id="{DEF71C91-C26D-4543-AC13-4E849B0698B7}"/>
              </a:ext>
            </a:extLst>
          </p:cNvPr>
          <p:cNvSpPr/>
          <p:nvPr/>
        </p:nvSpPr>
        <p:spPr>
          <a:xfrm>
            <a:off x="650459" y="1551862"/>
            <a:ext cx="4151778" cy="2276970"/>
          </a:xfrm>
          <a:prstGeom prst="rect">
            <a:avLst/>
          </a:prstGeom>
        </p:spPr>
        <p:txBody>
          <a:bodyPr wrap="square">
            <a:spAutoFit/>
          </a:bodyPr>
          <a:lstStyle/>
          <a:p>
            <a:pPr latinLnBrk="1">
              <a:lnSpc>
                <a:spcPct val="120000"/>
              </a:lnSpc>
            </a:pPr>
            <a:r>
              <a:rPr lang="zh-CN" altLang="en-US" sz="2000" dirty="0">
                <a:solidFill>
                  <a:srgbClr val="59595A"/>
                </a:solidFill>
                <a:latin typeface="+mj-ea"/>
                <a:ea typeface="+mj-ea"/>
              </a:rPr>
              <a:t>将多个 </a:t>
            </a:r>
            <a:r>
              <a:rPr lang="en-US" altLang="zh-CN" sz="2000" dirty="0">
                <a:solidFill>
                  <a:srgbClr val="59595A"/>
                </a:solidFill>
                <a:latin typeface="+mj-ea"/>
                <a:ea typeface="+mj-ea"/>
              </a:rPr>
              <a:t>Sender</a:t>
            </a:r>
            <a:r>
              <a:rPr lang="zh-CN" altLang="en-US" sz="2000" dirty="0">
                <a:solidFill>
                  <a:srgbClr val="59595A"/>
                </a:solidFill>
                <a:latin typeface="+mj-ea"/>
                <a:ea typeface="+mj-ea"/>
              </a:rPr>
              <a:t> 上的数据收集到单个节点上，</a:t>
            </a:r>
            <a:r>
              <a:rPr lang="en-US" altLang="zh-CN" sz="2000" dirty="0">
                <a:solidFill>
                  <a:srgbClr val="59595A"/>
                </a:solidFill>
                <a:latin typeface="+mj-ea"/>
                <a:ea typeface="+mj-ea"/>
              </a:rPr>
              <a:t>Gather</a:t>
            </a:r>
            <a:r>
              <a:rPr lang="zh-CN" altLang="en-US" sz="2000" dirty="0">
                <a:solidFill>
                  <a:srgbClr val="59595A"/>
                </a:solidFill>
                <a:latin typeface="+mj-ea"/>
                <a:ea typeface="+mj-ea"/>
              </a:rPr>
              <a:t> 可以理解为反向的 </a:t>
            </a:r>
            <a:r>
              <a:rPr lang="en-US" altLang="zh-CN" sz="2000" dirty="0">
                <a:solidFill>
                  <a:srgbClr val="59595A"/>
                </a:solidFill>
                <a:latin typeface="+mj-ea"/>
                <a:ea typeface="+mj-ea"/>
              </a:rPr>
              <a:t>Scatter</a:t>
            </a:r>
            <a:r>
              <a:rPr lang="zh-CN" altLang="en-US" sz="2000" dirty="0">
                <a:solidFill>
                  <a:srgbClr val="59595A"/>
                </a:solidFill>
                <a:latin typeface="+mj-ea"/>
                <a:ea typeface="+mj-ea"/>
              </a:rPr>
              <a:t>。</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zh-CN" altLang="en-US" sz="2000" dirty="0">
                <a:solidFill>
                  <a:srgbClr val="59595A"/>
                </a:solidFill>
                <a:latin typeface="+mj-ea"/>
                <a:ea typeface="+mj-ea"/>
              </a:rPr>
              <a:t>对很多并行算法很有用，比如并行的排序和搜索。</a:t>
            </a:r>
          </a:p>
        </p:txBody>
      </p:sp>
    </p:spTree>
    <p:extLst>
      <p:ext uri="{BB962C8B-B14F-4D97-AF65-F5344CB8AC3E}">
        <p14:creationId xmlns:p14="http://schemas.microsoft.com/office/powerpoint/2010/main" val="13013187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集中式通信方式 </a:t>
            </a:r>
            <a:r>
              <a:rPr kumimoji="1" lang="en-US" altLang="zh-CN" dirty="0"/>
              <a:t>(III)</a:t>
            </a:r>
            <a:r>
              <a:rPr kumimoji="1" lang="zh-CN" altLang="en-US" dirty="0"/>
              <a:t>：多对多 </a:t>
            </a:r>
            <a:r>
              <a:rPr kumimoji="1" lang="en-US" altLang="zh-CN" dirty="0"/>
              <a:t>All</a:t>
            </a:r>
            <a:r>
              <a:rPr kumimoji="1" lang="zh-CN" altLang="en-US" dirty="0"/>
              <a:t> </a:t>
            </a:r>
            <a:r>
              <a:rPr kumimoji="1" lang="en-US" altLang="zh-CN" dirty="0"/>
              <a:t>Reduce</a:t>
            </a:r>
            <a:endParaRPr kumimoji="1" lang="zh-CN" altLang="en-US" dirty="0"/>
          </a:p>
        </p:txBody>
      </p:sp>
      <p:pic>
        <p:nvPicPr>
          <p:cNvPr id="3" name="图片 2">
            <a:extLst>
              <a:ext uri="{FF2B5EF4-FFF2-40B4-BE49-F238E27FC236}">
                <a16:creationId xmlns:a16="http://schemas.microsoft.com/office/drawing/2014/main" id="{E77F6A98-9FD7-2A4A-B5E5-20B986EA1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269" y="4005065"/>
            <a:ext cx="6311604" cy="1689374"/>
          </a:xfrm>
          <a:prstGeom prst="rect">
            <a:avLst/>
          </a:prstGeom>
        </p:spPr>
      </p:pic>
      <p:pic>
        <p:nvPicPr>
          <p:cNvPr id="6" name="图片 5">
            <a:extLst>
              <a:ext uri="{FF2B5EF4-FFF2-40B4-BE49-F238E27FC236}">
                <a16:creationId xmlns:a16="http://schemas.microsoft.com/office/drawing/2014/main" id="{5B4B361F-0E60-E741-A4B0-8752160E9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242" y="1543960"/>
            <a:ext cx="4467868" cy="1815493"/>
          </a:xfrm>
          <a:prstGeom prst="rect">
            <a:avLst/>
          </a:prstGeom>
        </p:spPr>
      </p:pic>
      <p:sp>
        <p:nvSpPr>
          <p:cNvPr id="10" name="矩形 9">
            <a:extLst>
              <a:ext uri="{FF2B5EF4-FFF2-40B4-BE49-F238E27FC236}">
                <a16:creationId xmlns:a16="http://schemas.microsoft.com/office/drawing/2014/main" id="{D8572D06-0E72-DD4E-B89B-49B17900E7E0}"/>
              </a:ext>
            </a:extLst>
          </p:cNvPr>
          <p:cNvSpPr/>
          <p:nvPr/>
        </p:nvSpPr>
        <p:spPr>
          <a:xfrm>
            <a:off x="650459" y="1551862"/>
            <a:ext cx="4151778" cy="2276970"/>
          </a:xfrm>
          <a:prstGeom prst="rect">
            <a:avLst/>
          </a:prstGeom>
        </p:spPr>
        <p:txBody>
          <a:bodyPr wrap="square">
            <a:spAutoFit/>
          </a:bodyPr>
          <a:lstStyle/>
          <a:p>
            <a:pPr latinLnBrk="1">
              <a:lnSpc>
                <a:spcPct val="120000"/>
              </a:lnSpc>
            </a:pPr>
            <a:r>
              <a:rPr lang="en-US" altLang="zh-CN" sz="2000" dirty="0">
                <a:solidFill>
                  <a:srgbClr val="59595A"/>
                </a:solidFill>
                <a:latin typeface="+mj-ea"/>
                <a:ea typeface="+mj-ea"/>
              </a:rPr>
              <a:t>All Reduce</a:t>
            </a:r>
            <a:r>
              <a:rPr lang="zh-CN" altLang="en-US" sz="2000" dirty="0">
                <a:solidFill>
                  <a:srgbClr val="59595A"/>
                </a:solidFill>
                <a:latin typeface="+mj-ea"/>
                <a:ea typeface="+mj-ea"/>
              </a:rPr>
              <a:t>则是在所有的节点上都应用同样的</a:t>
            </a:r>
            <a:r>
              <a:rPr lang="en-US" altLang="zh-CN" sz="2000" dirty="0">
                <a:solidFill>
                  <a:srgbClr val="59595A"/>
                </a:solidFill>
                <a:latin typeface="+mj-ea"/>
                <a:ea typeface="+mj-ea"/>
              </a:rPr>
              <a:t>Reduce</a:t>
            </a:r>
            <a:r>
              <a:rPr lang="zh-CN" altLang="en-US" sz="2000" dirty="0">
                <a:solidFill>
                  <a:srgbClr val="59595A"/>
                </a:solidFill>
                <a:latin typeface="+mj-ea"/>
                <a:ea typeface="+mj-ea"/>
              </a:rPr>
              <a:t>操作。</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en-US" altLang="zh-CN" sz="2000" dirty="0">
                <a:solidFill>
                  <a:srgbClr val="59595A"/>
                </a:solidFill>
                <a:latin typeface="+mj-ea"/>
                <a:ea typeface="+mj-ea"/>
              </a:rPr>
              <a:t>All Reduce</a:t>
            </a:r>
            <a:r>
              <a:rPr lang="zh-CN" altLang="en-US" sz="2000" dirty="0">
                <a:solidFill>
                  <a:srgbClr val="59595A"/>
                </a:solidFill>
                <a:latin typeface="+mj-ea"/>
                <a:ea typeface="+mj-ea"/>
              </a:rPr>
              <a:t>操作可通过</a:t>
            </a:r>
            <a:r>
              <a:rPr lang="en-US" altLang="zh-CN" sz="2000" dirty="0">
                <a:solidFill>
                  <a:srgbClr val="59595A"/>
                </a:solidFill>
                <a:latin typeface="+mj-ea"/>
                <a:ea typeface="+mj-ea"/>
              </a:rPr>
              <a:t>Reduce + Broadcast</a:t>
            </a:r>
            <a:r>
              <a:rPr lang="zh-CN" altLang="en-US" sz="2000" dirty="0">
                <a:solidFill>
                  <a:srgbClr val="59595A"/>
                </a:solidFill>
                <a:latin typeface="+mj-ea"/>
                <a:ea typeface="+mj-ea"/>
              </a:rPr>
              <a:t> 或者 </a:t>
            </a:r>
            <a:r>
              <a:rPr lang="en-US" altLang="zh-CN" sz="2000" dirty="0">
                <a:solidFill>
                  <a:srgbClr val="59595A"/>
                </a:solidFill>
                <a:latin typeface="+mj-ea"/>
                <a:ea typeface="+mj-ea"/>
              </a:rPr>
              <a:t>Reduce-Scatter</a:t>
            </a:r>
            <a:r>
              <a:rPr lang="zh-CN" altLang="en-US" sz="2000" dirty="0">
                <a:solidFill>
                  <a:srgbClr val="59595A"/>
                </a:solidFill>
                <a:latin typeface="+mj-ea"/>
                <a:ea typeface="+mj-ea"/>
              </a:rPr>
              <a:t> </a:t>
            </a:r>
            <a:r>
              <a:rPr lang="en-US" altLang="zh-CN" sz="2000" dirty="0">
                <a:solidFill>
                  <a:srgbClr val="59595A"/>
                </a:solidFill>
                <a:latin typeface="+mj-ea"/>
                <a:ea typeface="+mj-ea"/>
              </a:rPr>
              <a:t>+</a:t>
            </a:r>
            <a:r>
              <a:rPr lang="zh-CN" altLang="en-US" sz="2000" dirty="0">
                <a:solidFill>
                  <a:srgbClr val="59595A"/>
                </a:solidFill>
                <a:latin typeface="+mj-ea"/>
                <a:ea typeface="+mj-ea"/>
              </a:rPr>
              <a:t> </a:t>
            </a:r>
            <a:r>
              <a:rPr lang="en-US" altLang="zh-CN" sz="2000" dirty="0">
                <a:solidFill>
                  <a:srgbClr val="59595A"/>
                </a:solidFill>
                <a:latin typeface="+mj-ea"/>
                <a:ea typeface="+mj-ea"/>
              </a:rPr>
              <a:t>All-Gather</a:t>
            </a:r>
            <a:r>
              <a:rPr lang="zh-CN" altLang="en-US" sz="2000" dirty="0">
                <a:solidFill>
                  <a:srgbClr val="59595A"/>
                </a:solidFill>
                <a:latin typeface="+mj-ea"/>
                <a:ea typeface="+mj-ea"/>
              </a:rPr>
              <a:t> 操作完成。</a:t>
            </a:r>
          </a:p>
        </p:txBody>
      </p:sp>
    </p:spTree>
    <p:extLst>
      <p:ext uri="{BB962C8B-B14F-4D97-AF65-F5344CB8AC3E}">
        <p14:creationId xmlns:p14="http://schemas.microsoft.com/office/powerpoint/2010/main" val="12702312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集中式通信方式 </a:t>
            </a:r>
            <a:r>
              <a:rPr kumimoji="1" lang="en-US" altLang="zh-CN" dirty="0"/>
              <a:t>(III)</a:t>
            </a:r>
            <a:r>
              <a:rPr kumimoji="1" lang="zh-CN" altLang="en-US" dirty="0"/>
              <a:t>：多对多 </a:t>
            </a:r>
            <a:r>
              <a:rPr kumimoji="1" lang="en-US" altLang="zh-CN" dirty="0"/>
              <a:t>All-Gather</a:t>
            </a:r>
            <a:endParaRPr kumimoji="1" lang="zh-CN" altLang="en-US" dirty="0"/>
          </a:p>
        </p:txBody>
      </p:sp>
      <p:pic>
        <p:nvPicPr>
          <p:cNvPr id="5" name="图片 4">
            <a:extLst>
              <a:ext uri="{FF2B5EF4-FFF2-40B4-BE49-F238E27FC236}">
                <a16:creationId xmlns:a16="http://schemas.microsoft.com/office/drawing/2014/main" id="{34B08F84-9B8E-924A-B431-A2E52DA83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349" y="1613332"/>
            <a:ext cx="5283503" cy="1665969"/>
          </a:xfrm>
          <a:prstGeom prst="rect">
            <a:avLst/>
          </a:prstGeom>
        </p:spPr>
      </p:pic>
      <p:pic>
        <p:nvPicPr>
          <p:cNvPr id="6" name="图片 5">
            <a:extLst>
              <a:ext uri="{FF2B5EF4-FFF2-40B4-BE49-F238E27FC236}">
                <a16:creationId xmlns:a16="http://schemas.microsoft.com/office/drawing/2014/main" id="{AE1682CC-5450-1241-A015-C2BB9FFCA3B8}"/>
              </a:ext>
            </a:extLst>
          </p:cNvPr>
          <p:cNvPicPr>
            <a:picLocks noChangeAspect="1"/>
          </p:cNvPicPr>
          <p:nvPr/>
        </p:nvPicPr>
        <p:blipFill>
          <a:blip r:embed="rId3"/>
          <a:stretch>
            <a:fillRect/>
          </a:stretch>
        </p:blipFill>
        <p:spPr>
          <a:xfrm>
            <a:off x="5162277" y="3983312"/>
            <a:ext cx="6328213" cy="1749944"/>
          </a:xfrm>
          <a:prstGeom prst="rect">
            <a:avLst/>
          </a:prstGeom>
        </p:spPr>
      </p:pic>
      <p:sp>
        <p:nvSpPr>
          <p:cNvPr id="8" name="矩形 7">
            <a:extLst>
              <a:ext uri="{FF2B5EF4-FFF2-40B4-BE49-F238E27FC236}">
                <a16:creationId xmlns:a16="http://schemas.microsoft.com/office/drawing/2014/main" id="{D977932B-D6F6-DA4C-B3F2-D7DE4D3822C0}"/>
              </a:ext>
            </a:extLst>
          </p:cNvPr>
          <p:cNvSpPr/>
          <p:nvPr/>
        </p:nvSpPr>
        <p:spPr>
          <a:xfrm>
            <a:off x="650459" y="1551862"/>
            <a:ext cx="4151778" cy="2276970"/>
          </a:xfrm>
          <a:prstGeom prst="rect">
            <a:avLst/>
          </a:prstGeom>
        </p:spPr>
        <p:txBody>
          <a:bodyPr wrap="square">
            <a:spAutoFit/>
          </a:bodyPr>
          <a:lstStyle/>
          <a:p>
            <a:pPr latinLnBrk="1">
              <a:lnSpc>
                <a:spcPct val="120000"/>
              </a:lnSpc>
            </a:pPr>
            <a:r>
              <a:rPr lang="en-US" altLang="zh-CN" sz="2000" dirty="0">
                <a:solidFill>
                  <a:srgbClr val="59595A"/>
                </a:solidFill>
                <a:latin typeface="+mj-ea"/>
                <a:ea typeface="+mj-ea"/>
              </a:rPr>
              <a:t>All Gather</a:t>
            </a:r>
            <a:r>
              <a:rPr lang="zh-CN" altLang="en-US" sz="2000" dirty="0">
                <a:solidFill>
                  <a:srgbClr val="59595A"/>
                </a:solidFill>
                <a:latin typeface="+mj-ea"/>
                <a:ea typeface="+mj-ea"/>
              </a:rPr>
              <a:t>会收集所有数据到所有节点上。</a:t>
            </a:r>
            <a:r>
              <a:rPr lang="en-US" altLang="zh-CN" sz="2000" dirty="0">
                <a:solidFill>
                  <a:srgbClr val="59595A"/>
                </a:solidFill>
                <a:latin typeface="+mj-ea"/>
                <a:ea typeface="+mj-ea"/>
              </a:rPr>
              <a:t> All Gather</a:t>
            </a:r>
            <a:r>
              <a:rPr lang="zh-CN" altLang="en-US" sz="2000" dirty="0">
                <a:solidFill>
                  <a:srgbClr val="59595A"/>
                </a:solidFill>
                <a:latin typeface="+mj-ea"/>
                <a:ea typeface="+mj-ea"/>
              </a:rPr>
              <a:t> </a:t>
            </a:r>
            <a:r>
              <a:rPr lang="en-US" altLang="zh-CN" sz="2000" dirty="0">
                <a:solidFill>
                  <a:srgbClr val="59595A"/>
                </a:solidFill>
                <a:latin typeface="+mj-ea"/>
                <a:ea typeface="+mj-ea"/>
              </a:rPr>
              <a:t>=</a:t>
            </a:r>
            <a:r>
              <a:rPr lang="zh-CN" altLang="en-US" sz="2000" dirty="0">
                <a:solidFill>
                  <a:srgbClr val="59595A"/>
                </a:solidFill>
                <a:latin typeface="+mj-ea"/>
                <a:ea typeface="+mj-ea"/>
              </a:rPr>
              <a:t> </a:t>
            </a:r>
            <a:r>
              <a:rPr lang="en-US" altLang="zh-CN" sz="2000" dirty="0">
                <a:solidFill>
                  <a:srgbClr val="59595A"/>
                </a:solidFill>
                <a:latin typeface="+mj-ea"/>
                <a:ea typeface="+mj-ea"/>
              </a:rPr>
              <a:t>Gather</a:t>
            </a:r>
            <a:r>
              <a:rPr lang="zh-CN" altLang="en-US" sz="2000" dirty="0">
                <a:solidFill>
                  <a:srgbClr val="59595A"/>
                </a:solidFill>
                <a:latin typeface="+mj-ea"/>
                <a:ea typeface="+mj-ea"/>
              </a:rPr>
              <a:t> </a:t>
            </a:r>
            <a:r>
              <a:rPr lang="en-US" altLang="zh-CN" sz="2000" dirty="0">
                <a:solidFill>
                  <a:srgbClr val="59595A"/>
                </a:solidFill>
                <a:latin typeface="+mj-ea"/>
                <a:ea typeface="+mj-ea"/>
              </a:rPr>
              <a:t>+</a:t>
            </a:r>
            <a:r>
              <a:rPr lang="zh-CN" altLang="en-US" sz="2000" dirty="0">
                <a:solidFill>
                  <a:srgbClr val="59595A"/>
                </a:solidFill>
                <a:latin typeface="+mj-ea"/>
                <a:ea typeface="+mj-ea"/>
              </a:rPr>
              <a:t> </a:t>
            </a:r>
            <a:r>
              <a:rPr lang="en-US" altLang="zh-CN" sz="2000" dirty="0">
                <a:solidFill>
                  <a:srgbClr val="59595A"/>
                </a:solidFill>
                <a:latin typeface="+mj-ea"/>
                <a:ea typeface="+mj-ea"/>
              </a:rPr>
              <a:t>Broadcast</a:t>
            </a:r>
            <a:r>
              <a:rPr lang="zh-CN" altLang="en-US" sz="2000" dirty="0">
                <a:solidFill>
                  <a:srgbClr val="59595A"/>
                </a:solidFill>
                <a:latin typeface="+mj-ea"/>
                <a:ea typeface="+mj-ea"/>
              </a:rPr>
              <a:t>。</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zh-CN" altLang="en-US" sz="2000" dirty="0">
                <a:solidFill>
                  <a:srgbClr val="59595A"/>
                </a:solidFill>
                <a:latin typeface="+mj-ea"/>
                <a:ea typeface="+mj-ea"/>
              </a:rPr>
              <a:t>发送多个元素到多个节点很有用，即在多对多通信模式的场景。</a:t>
            </a:r>
          </a:p>
        </p:txBody>
      </p:sp>
    </p:spTree>
    <p:extLst>
      <p:ext uri="{BB962C8B-B14F-4D97-AF65-F5344CB8AC3E}">
        <p14:creationId xmlns:p14="http://schemas.microsoft.com/office/powerpoint/2010/main" val="314226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16304</TotalTime>
  <Words>593</Words>
  <Application>Microsoft Macintosh PowerPoint</Application>
  <PresentationFormat>自定义</PresentationFormat>
  <Paragraphs>50</Paragraphs>
  <Slides>14</Slides>
  <Notes>1</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14</vt:i4>
      </vt:variant>
    </vt:vector>
  </HeadingPairs>
  <TitlesOfParts>
    <vt:vector size="31"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Wingdings</vt:lpstr>
      <vt:lpstr>Title1</vt:lpstr>
      <vt:lpstr>Title2</vt:lpstr>
      <vt:lpstr>content01</vt:lpstr>
      <vt:lpstr>Content02</vt:lpstr>
      <vt:lpstr>code01</vt:lpstr>
      <vt:lpstr>Thankyou</vt:lpstr>
      <vt:lpstr>大模型与 分布式训练</vt:lpstr>
      <vt:lpstr>PowerPoint 演示文稿</vt:lpstr>
      <vt:lpstr>集合式通信方式</vt:lpstr>
      <vt:lpstr>集中式通信方式 (I)：一对多 Broadcast</vt:lpstr>
      <vt:lpstr>集中式通信方式 (I)：一对多 Scatter</vt:lpstr>
      <vt:lpstr>集中式通信方式 (II)：多对一 Reduce</vt:lpstr>
      <vt:lpstr>集中式通信方式 (II)：多对一 Gather</vt:lpstr>
      <vt:lpstr>集中式通信方式 (III)：多对多 All Reduce</vt:lpstr>
      <vt:lpstr>集中式通信方式 (III)：多对多 All-Gather</vt:lpstr>
      <vt:lpstr>集中式通信方式 (III)：多对多 Reduce Scatter</vt:lpstr>
      <vt:lpstr>集中式通信方式 (III)：多对多 All to All</vt:lpstr>
      <vt:lpstr>集中式通信方式 (III)：操作分解</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1937</cp:revision>
  <dcterms:created xsi:type="dcterms:W3CDTF">2015-01-14T10:38:57Z</dcterms:created>
  <dcterms:modified xsi:type="dcterms:W3CDTF">2022-10-21T07:58:52Z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